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485" r:id="rId2"/>
    <p:sldId id="396" r:id="rId3"/>
    <p:sldId id="397" r:id="rId4"/>
    <p:sldId id="499" r:id="rId5"/>
    <p:sldId id="498" r:id="rId6"/>
    <p:sldId id="500" r:id="rId7"/>
    <p:sldId id="503" r:id="rId8"/>
    <p:sldId id="525" r:id="rId9"/>
    <p:sldId id="509" r:id="rId10"/>
    <p:sldId id="507" r:id="rId11"/>
    <p:sldId id="511" r:id="rId12"/>
    <p:sldId id="522" r:id="rId13"/>
    <p:sldId id="516" r:id="rId14"/>
    <p:sldId id="517" r:id="rId15"/>
    <p:sldId id="513" r:id="rId16"/>
    <p:sldId id="510" r:id="rId17"/>
    <p:sldId id="512" r:id="rId18"/>
    <p:sldId id="514" r:id="rId19"/>
    <p:sldId id="524" r:id="rId20"/>
    <p:sldId id="518"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Verdana" panose="020B060403050404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3"/>
            <p14:sldId id="525"/>
            <p14:sldId id="509"/>
            <p14:sldId id="507"/>
            <p14:sldId id="511"/>
            <p14:sldId id="522"/>
            <p14:sldId id="516"/>
            <p14:sldId id="517"/>
            <p14:sldId id="513"/>
            <p14:sldId id="510"/>
            <p14:sldId id="512"/>
            <p14:sldId id="514"/>
            <p14:sldId id="524"/>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758E81-14BD-42EC-AF46-C8069B41CEFF}" v="8" dt="2023-01-19T23:50:31.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3" autoAdjust="0"/>
    <p:restoredTop sz="47429" autoAdjust="0"/>
  </p:normalViewPr>
  <p:slideViewPr>
    <p:cSldViewPr snapToGrid="0">
      <p:cViewPr varScale="1">
        <p:scale>
          <a:sx n="35" d="100"/>
          <a:sy n="35" d="100"/>
        </p:scale>
        <p:origin x="1444" y="40"/>
      </p:cViewPr>
      <p:guideLst/>
    </p:cSldViewPr>
  </p:slideViewPr>
  <p:notesTextViewPr>
    <p:cViewPr>
      <p:scale>
        <a:sx n="100" d="100"/>
        <a:sy n="100" d="100"/>
      </p:scale>
      <p:origin x="0" y="0"/>
    </p:cViewPr>
  </p:notesTextViewPr>
  <p:sorterViewPr>
    <p:cViewPr varScale="1">
      <p:scale>
        <a:sx n="1" d="1"/>
        <a:sy n="1" d="1"/>
      </p:scale>
      <p:origin x="0" y="-53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2758E81-14BD-42EC-AF46-C8069B41CEFF}"/>
    <pc:docChg chg="custSel addSld delSld modSld sldOrd modSection">
      <pc:chgData name="Mitchell Wand" userId="de9b44c55c049659" providerId="LiveId" clId="{E2758E81-14BD-42EC-AF46-C8069B41CEFF}" dt="2023-01-20T00:06:51.145" v="3634" actId="20577"/>
      <pc:docMkLst>
        <pc:docMk/>
      </pc:docMkLst>
      <pc:sldChg chg="modSp mod">
        <pc:chgData name="Mitchell Wand" userId="de9b44c55c049659" providerId="LiveId" clId="{E2758E81-14BD-42EC-AF46-C8069B41CEFF}" dt="2023-01-19T21:11:55.475" v="43" actId="20577"/>
        <pc:sldMkLst>
          <pc:docMk/>
          <pc:sldMk cId="3019279322" sldId="396"/>
        </pc:sldMkLst>
        <pc:spChg chg="mod">
          <ac:chgData name="Mitchell Wand" userId="de9b44c55c049659" providerId="LiveId" clId="{E2758E81-14BD-42EC-AF46-C8069B41CEFF}" dt="2023-01-19T21:11:55.475" v="43" actId="20577"/>
          <ac:spMkLst>
            <pc:docMk/>
            <pc:sldMk cId="3019279322" sldId="396"/>
            <ac:spMk id="3" creationId="{AC300E2B-BFD0-4090-AFC5-FE82683F997F}"/>
          </ac:spMkLst>
        </pc:spChg>
      </pc:sldChg>
      <pc:sldChg chg="modSp mod modNotesTx">
        <pc:chgData name="Mitchell Wand" userId="de9b44c55c049659" providerId="LiveId" clId="{E2758E81-14BD-42EC-AF46-C8069B41CEFF}" dt="2023-01-19T23:39:37.385" v="2212" actId="6549"/>
        <pc:sldMkLst>
          <pc:docMk/>
          <pc:sldMk cId="4131546741" sldId="500"/>
        </pc:sldMkLst>
        <pc:spChg chg="mod">
          <ac:chgData name="Mitchell Wand" userId="de9b44c55c049659" providerId="LiveId" clId="{E2758E81-14BD-42EC-AF46-C8069B41CEFF}" dt="2023-01-19T23:38:10.564" v="2105" actId="20577"/>
          <ac:spMkLst>
            <pc:docMk/>
            <pc:sldMk cId="4131546741" sldId="500"/>
            <ac:spMk id="2" creationId="{AAE47409-E512-FF4B-984E-877C3160BCD6}"/>
          </ac:spMkLst>
        </pc:spChg>
      </pc:sldChg>
      <pc:sldChg chg="addSp delSp modSp mod ord modNotesTx">
        <pc:chgData name="Mitchell Wand" userId="de9b44c55c049659" providerId="LiveId" clId="{E2758E81-14BD-42EC-AF46-C8069B41CEFF}" dt="2023-01-19T23:40:25.473" v="2235" actId="20577"/>
        <pc:sldMkLst>
          <pc:docMk/>
          <pc:sldMk cId="224251115" sldId="503"/>
        </pc:sldMkLst>
        <pc:spChg chg="mod">
          <ac:chgData name="Mitchell Wand" userId="de9b44c55c049659" providerId="LiveId" clId="{E2758E81-14BD-42EC-AF46-C8069B41CEFF}" dt="2023-01-19T23:40:25.473" v="2235" actId="20577"/>
          <ac:spMkLst>
            <pc:docMk/>
            <pc:sldMk cId="224251115" sldId="503"/>
            <ac:spMk id="2" creationId="{A9B5D095-52C3-B84B-A255-C907140D1521}"/>
          </ac:spMkLst>
        </pc:spChg>
        <pc:spChg chg="del">
          <ac:chgData name="Mitchell Wand" userId="de9b44c55c049659" providerId="LiveId" clId="{E2758E81-14BD-42EC-AF46-C8069B41CEFF}" dt="2023-01-19T22:29:52.716" v="1696" actId="478"/>
          <ac:spMkLst>
            <pc:docMk/>
            <pc:sldMk cId="224251115" sldId="503"/>
            <ac:spMk id="3" creationId="{26C033CD-CA82-DA49-8341-E1B6B00570FB}"/>
          </ac:spMkLst>
        </pc:spChg>
        <pc:spChg chg="add mod">
          <ac:chgData name="Mitchell Wand" userId="de9b44c55c049659" providerId="LiveId" clId="{E2758E81-14BD-42EC-AF46-C8069B41CEFF}" dt="2023-01-19T22:30:24.357" v="1699" actId="20577"/>
          <ac:spMkLst>
            <pc:docMk/>
            <pc:sldMk cId="224251115" sldId="503"/>
            <ac:spMk id="7" creationId="{3C55EF1A-0C37-0975-B624-39660D6C853F}"/>
          </ac:spMkLst>
        </pc:spChg>
      </pc:sldChg>
      <pc:sldChg chg="ord modNotesTx">
        <pc:chgData name="Mitchell Wand" userId="de9b44c55c049659" providerId="LiveId" clId="{E2758E81-14BD-42EC-AF46-C8069B41CEFF}" dt="2023-01-19T23:49:49.873" v="2773" actId="20577"/>
        <pc:sldMkLst>
          <pc:docMk/>
          <pc:sldMk cId="3032680908" sldId="507"/>
        </pc:sldMkLst>
      </pc:sldChg>
      <pc:sldChg chg="ord modNotesTx">
        <pc:chgData name="Mitchell Wand" userId="de9b44c55c049659" providerId="LiveId" clId="{E2758E81-14BD-42EC-AF46-C8069B41CEFF}" dt="2023-01-19T23:48:44.839" v="2763" actId="6549"/>
        <pc:sldMkLst>
          <pc:docMk/>
          <pc:sldMk cId="2377827448" sldId="509"/>
        </pc:sldMkLst>
      </pc:sldChg>
      <pc:sldChg chg="modNotesTx">
        <pc:chgData name="Mitchell Wand" userId="de9b44c55c049659" providerId="LiveId" clId="{E2758E81-14BD-42EC-AF46-C8069B41CEFF}" dt="2023-01-20T00:01:40.064" v="3349" actId="20577"/>
        <pc:sldMkLst>
          <pc:docMk/>
          <pc:sldMk cId="1531731350" sldId="510"/>
        </pc:sldMkLst>
      </pc:sldChg>
      <pc:sldChg chg="modNotesTx">
        <pc:chgData name="Mitchell Wand" userId="de9b44c55c049659" providerId="LiveId" clId="{E2758E81-14BD-42EC-AF46-C8069B41CEFF}" dt="2023-01-19T23:50:57.266" v="2779" actId="20577"/>
        <pc:sldMkLst>
          <pc:docMk/>
          <pc:sldMk cId="1346105744" sldId="511"/>
        </pc:sldMkLst>
      </pc:sldChg>
      <pc:sldChg chg="modNotesTx">
        <pc:chgData name="Mitchell Wand" userId="de9b44c55c049659" providerId="LiveId" clId="{E2758E81-14BD-42EC-AF46-C8069B41CEFF}" dt="2023-01-20T00:04:49.275" v="3567" actId="20577"/>
        <pc:sldMkLst>
          <pc:docMk/>
          <pc:sldMk cId="2788114896" sldId="514"/>
        </pc:sldMkLst>
      </pc:sldChg>
      <pc:sldChg chg="modNotesTx">
        <pc:chgData name="Mitchell Wand" userId="de9b44c55c049659" providerId="LiveId" clId="{E2758E81-14BD-42EC-AF46-C8069B41CEFF}" dt="2023-01-20T00:00:07.396" v="3339" actId="20577"/>
        <pc:sldMkLst>
          <pc:docMk/>
          <pc:sldMk cId="2167265308" sldId="516"/>
        </pc:sldMkLst>
      </pc:sldChg>
      <pc:sldChg chg="ord">
        <pc:chgData name="Mitchell Wand" userId="de9b44c55c049659" providerId="LiveId" clId="{E2758E81-14BD-42EC-AF46-C8069B41CEFF}" dt="2023-01-20T00:01:02.221" v="3341"/>
        <pc:sldMkLst>
          <pc:docMk/>
          <pc:sldMk cId="1995800997" sldId="517"/>
        </pc:sldMkLst>
      </pc:sldChg>
      <pc:sldChg chg="modSp mod">
        <pc:chgData name="Mitchell Wand" userId="de9b44c55c049659" providerId="LiveId" clId="{E2758E81-14BD-42EC-AF46-C8069B41CEFF}" dt="2023-01-20T00:06:51.145" v="3634" actId="20577"/>
        <pc:sldMkLst>
          <pc:docMk/>
          <pc:sldMk cId="1694982008" sldId="518"/>
        </pc:sldMkLst>
        <pc:spChg chg="mod">
          <ac:chgData name="Mitchell Wand" userId="de9b44c55c049659" providerId="LiveId" clId="{E2758E81-14BD-42EC-AF46-C8069B41CEFF}" dt="2023-01-20T00:06:51.145" v="3634" actId="20577"/>
          <ac:spMkLst>
            <pc:docMk/>
            <pc:sldMk cId="1694982008" sldId="518"/>
            <ac:spMk id="3" creationId="{AC300E2B-BFD0-4090-AFC5-FE82683F997F}"/>
          </ac:spMkLst>
        </pc:spChg>
      </pc:sldChg>
      <pc:sldChg chg="del">
        <pc:chgData name="Mitchell Wand" userId="de9b44c55c049659" providerId="LiveId" clId="{E2758E81-14BD-42EC-AF46-C8069B41CEFF}" dt="2023-01-20T00:02:36.780" v="3350" actId="2696"/>
        <pc:sldMkLst>
          <pc:docMk/>
          <pc:sldMk cId="3499903577" sldId="521"/>
        </pc:sldMkLst>
      </pc:sldChg>
      <pc:sldChg chg="modSp mod modNotesTx">
        <pc:chgData name="Mitchell Wand" userId="de9b44c55c049659" providerId="LiveId" clId="{E2758E81-14BD-42EC-AF46-C8069B41CEFF}" dt="2023-01-19T23:56:23.623" v="3056" actId="20577"/>
        <pc:sldMkLst>
          <pc:docMk/>
          <pc:sldMk cId="2885278083" sldId="522"/>
        </pc:sldMkLst>
        <pc:spChg chg="mod">
          <ac:chgData name="Mitchell Wand" userId="de9b44c55c049659" providerId="LiveId" clId="{E2758E81-14BD-42EC-AF46-C8069B41CEFF}" dt="2023-01-19T23:51:58.414" v="2847" actId="27636"/>
          <ac:spMkLst>
            <pc:docMk/>
            <pc:sldMk cId="2885278083" sldId="522"/>
            <ac:spMk id="8" creationId="{E0413CA6-2259-6AE5-6334-2998F3B60638}"/>
          </ac:spMkLst>
        </pc:spChg>
      </pc:sldChg>
      <pc:sldChg chg="delSp modSp add mod modNotesTx">
        <pc:chgData name="Mitchell Wand" userId="de9b44c55c049659" providerId="LiveId" clId="{E2758E81-14BD-42EC-AF46-C8069B41CEFF}" dt="2023-01-19T23:42:37.181" v="2366" actId="20577"/>
        <pc:sldMkLst>
          <pc:docMk/>
          <pc:sldMk cId="3235711974" sldId="525"/>
        </pc:sldMkLst>
        <pc:spChg chg="mod">
          <ac:chgData name="Mitchell Wand" userId="de9b44c55c049659" providerId="LiveId" clId="{E2758E81-14BD-42EC-AF46-C8069B41CEFF}" dt="2023-01-19T22:31:14.583" v="1702" actId="14100"/>
          <ac:spMkLst>
            <pc:docMk/>
            <pc:sldMk cId="3235711974" sldId="525"/>
            <ac:spMk id="3" creationId="{26C033CD-CA82-DA49-8341-E1B6B00570FB}"/>
          </ac:spMkLst>
        </pc:spChg>
        <pc:graphicFrameChg chg="del">
          <ac:chgData name="Mitchell Wand" userId="de9b44c55c049659" providerId="LiveId" clId="{E2758E81-14BD-42EC-AF46-C8069B41CEFF}" dt="2023-01-19T22:31:10.225" v="1701" actId="478"/>
          <ac:graphicFrameMkLst>
            <pc:docMk/>
            <pc:sldMk cId="3235711974" sldId="525"/>
            <ac:graphicFrameMk id="5" creationId="{ECC36D8A-AC6A-1446-ACFB-2E185A24F7B4}"/>
          </ac:graphicFrameMkLst>
        </pc:graphicFrameChg>
      </pc:sldChg>
    </pc:docChg>
  </pc:docChgLst>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endParaRPr lang="en-GB" altLang="en-US" sz="2400" dirty="0"/>
          </a:p>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endParaRPr lang="en-GB" altLang="en-US" sz="2400" dirty="0"/>
          </a:p>
          <a:p>
            <a:pPr lvl="1">
              <a:lnSpc>
                <a:spcPct val="80000"/>
              </a:lnSpc>
            </a:pPr>
            <a:r>
              <a:rPr lang="en-GB" altLang="en-US" sz="2400" dirty="0"/>
              <a:t>But few business systems have such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One way of improving the waterfall process is to make it iterative. An iterative process takes a waterfall, and basically just says: “Hey, split up your huge project into smaller projects, deliver each of those projects in one iteration of a waterfall”</a:t>
            </a:r>
          </a:p>
          <a:p>
            <a:endParaRPr lang="en-GB" altLang="en-US"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“iterative processes”– here we’ve illustrated just the general idea.</a:t>
            </a:r>
          </a:p>
          <a:p>
            <a:endParaRPr lang="en-GB" altLang="en-US" sz="1200"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a:t>
            </a:r>
          </a:p>
          <a:p>
            <a:pPr rtl="0" fontAlgn="base"/>
            <a:r>
              <a:rPr lang="en-US" sz="1200" b="0" i="0" u="none" strike="noStrike" kern="1200" dirty="0">
                <a:solidFill>
                  <a:schemeClr val="tx1"/>
                </a:solidFill>
                <a:effectLst/>
                <a:latin typeface="+mn-lt"/>
                <a:ea typeface="+mn-ea"/>
                <a:cs typeface="+mn-cs"/>
              </a:rPr>
              <a:t>Our process should accept the inevitability of change.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 If you use a process that can have an “agile” response to shifting requirements, your process will probably  be able to correct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reduce risk by “time-boxing”:  we limit the time we spend on any one stage and reassess, so we don’t go too far in the wrong direction.</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processes are often explained in terms of “values.” Note that these values are deliberately phrased in order to contrast with the values inherent in the waterfall process.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 (ha-ha)</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Test-Driven Development is a key Agile Practice.   We discussed this in Module 2, with our own picture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 </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execute, so we’d better plan *very carefully*” and make sure that each stage follows the plan rigorously.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are some generic phases: requirements, design, implementation, and operations.  At each stage we’ll have a separate QA team that checks to see that each phase has been executed according to the plan.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process draws on classic industrial engineering principles developed by Frederick Taylor back in the early 1900’s.</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graph shows cost to make a change or fix a defect grows exponentially over time - the usual kind of big curve that everyone wants to shift left on– finding defects earlier and earlier in the process.  By carefully engineering the communication, planning, and modeling phases, we can find hidden defects in those stages, rather than later on in the construction and deployment phases.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For what kinds of applications might this be appropriate?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Once you build (or even design) the ship, it will be tremendously difficult to change things, so you’d better get the plan right before you start.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We have 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 same thing goes for airplanes.  The average airliner’s airframe (its physical structure) lasts for about 30 years and receives about 4 or 5 complete refits (new seats, instruments, etc.) during its lifetime.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This kind of application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645646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are the downsides of the waterfall model?</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improves over code + fix by working in organized manner and adding Formal QA processes which can conduct QA at each level.  In order.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But to do Quality Assurance you need to know the specification against which to judge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result of each phase.  (Think TDD, but on paper!).</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So each phase must produce some artifact:</a:t>
            </a:r>
            <a:br>
              <a:rPr lang="en-US" sz="1200" b="0" i="0" u="none" strike="noStrike" kern="1200" dirty="0">
                <a:solidFill>
                  <a:schemeClr val="tx1"/>
                </a:solidFill>
                <a:effectLst/>
                <a:latin typeface="+mn-lt"/>
                <a:ea typeface="+mn-ea"/>
                <a:cs typeface="+mn-cs"/>
              </a:rPr>
            </a:b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dirty="0"/>
              <a:t>Such an elaborate QA process can add a lot of overhead:</a:t>
            </a:r>
          </a:p>
          <a:p>
            <a:pPr rtl="0" fontAlgn="base"/>
            <a:endParaRPr lang="en-US" dirty="0"/>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pPr lvl="1"/>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1/19/2023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1/19/2023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1/19/2023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1/19/2023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1/19/2023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1/19/2023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1/19/2023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1/19/2023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1/19/2023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1/19/2023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1/19/2023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1/19/2023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1/19/2023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6.1: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Jan Vitek and Mitch Wand</a:t>
            </a:r>
          </a:p>
          <a:p>
            <a:pPr>
              <a:lnSpc>
                <a:spcPct val="100000"/>
              </a:lnSpc>
            </a:pPr>
            <a:r>
              <a:rPr lang="en-US" sz="2400" dirty="0"/>
              <a:t>Khoury College of Computer Sciences</a:t>
            </a:r>
          </a:p>
          <a:p>
            <a:endParaRPr lang="en-US" sz="2400"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dirty="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11</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a:xfrm>
            <a:off x="838200" y="1500160"/>
            <a:ext cx="9622536" cy="4351338"/>
          </a:xfrm>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  That way we won’t go too far in the wrong direction.</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13</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15</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Module 6.2</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18</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19</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and agile software development models</a:t>
            </a:r>
          </a:p>
          <a:p>
            <a:pPr lvl="1"/>
            <a:r>
              <a:rPr lang="en-US" dirty="0"/>
              <a:t>Be able to explain when the each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You should now:</a:t>
            </a:r>
          </a:p>
          <a:p>
            <a:pPr lvl="1"/>
            <a:r>
              <a:rPr lang="en-US" dirty="0"/>
              <a:t>Know the basic characteristics of the waterfall and agile software development models</a:t>
            </a:r>
          </a:p>
          <a:p>
            <a:pPr lvl="1"/>
            <a:r>
              <a:rPr lang="en-US" dirty="0"/>
              <a:t>Be able to explain when the each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20</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normAutofit/>
          </a:bodyPr>
          <a:lstStyle/>
          <a:p>
            <a:r>
              <a:rPr lang="en-US" dirty="0">
                <a:cs typeface="Verdana" panose="020B0604030504040204" pitchFamily="34" charset="0"/>
              </a:rPr>
              <a:t>The Waterfall Process Manages Risk by Phase-Boxing</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3" name="Content Placeholder 2">
            <a:extLst>
              <a:ext uri="{FF2B5EF4-FFF2-40B4-BE49-F238E27FC236}">
                <a16:creationId xmlns:a16="http://schemas.microsoft.com/office/drawing/2014/main" id="{001795F9-0B30-E87A-BEC6-47F07C97D650}"/>
              </a:ext>
            </a:extLst>
          </p:cNvPr>
          <p:cNvSpPr>
            <a:spLocks noGrp="1"/>
          </p:cNvSpPr>
          <p:nvPr>
            <p:ph idx="1"/>
          </p:nvPr>
        </p:nvSpPr>
        <p:spPr>
          <a:xfrm>
            <a:off x="154254" y="4527550"/>
            <a:ext cx="7773181" cy="2185549"/>
          </a:xfrm>
        </p:spPr>
        <p:txBody>
          <a:bodyPr>
            <a:normAutofit fontScale="92500"/>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Phase-boxing manages risk by discovering defects early</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6">
            <a:extLst>
              <a:ext uri="{FF2B5EF4-FFF2-40B4-BE49-F238E27FC236}">
                <a16:creationId xmlns:a16="http://schemas.microsoft.com/office/drawing/2014/main" id="{3C55EF1A-0C37-0975-B624-39660D6C853F}"/>
              </a:ext>
            </a:extLst>
          </p:cNvPr>
          <p:cNvSpPr>
            <a:spLocks noGrp="1"/>
          </p:cNvSpPr>
          <p:nvPr>
            <p:ph idx="1"/>
          </p:nvPr>
        </p:nvSpPr>
        <p:spPr/>
        <p:txBody>
          <a:bodyPr/>
          <a:lstStyle/>
          <a:p>
            <a:r>
              <a:rPr lang="en-US" sz="2800" b="0" i="0" u="none" strike="noStrike" kern="1200" dirty="0">
                <a:solidFill>
                  <a:schemeClr val="tx1"/>
                </a:solidFill>
                <a:effectLst/>
                <a:latin typeface="+mn-lt"/>
                <a:ea typeface="+mn-ea"/>
                <a:cs typeface="+mn-cs"/>
              </a:rPr>
              <a:t>The graph shows cost to make a change or fix a defect grows exponentially over time </a:t>
            </a:r>
          </a:p>
          <a:p>
            <a:r>
              <a:rPr lang="en-US" sz="2800" b="0" i="0" u="none" strike="noStrike" kern="1200" dirty="0">
                <a:solidFill>
                  <a:schemeClr val="tx1"/>
                </a:solidFill>
                <a:effectLst/>
                <a:latin typeface="+mn-lt"/>
                <a:ea typeface="+mn-ea"/>
                <a:cs typeface="+mn-cs"/>
              </a:rPr>
              <a:t>By carefully engineering the communication, planning, and modeling phases, we can find hidden defects in those stages, rather than later on in the construction and deployment phases.</a:t>
            </a:r>
          </a:p>
          <a:p>
            <a:endParaRPr lang="en-US" dirty="0"/>
          </a:p>
        </p:txBody>
      </p:sp>
    </p:spTree>
    <p:extLst>
      <p:ext uri="{BB962C8B-B14F-4D97-AF65-F5344CB8AC3E}">
        <p14:creationId xmlns:p14="http://schemas.microsoft.com/office/powerpoint/2010/main" val="224251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9695688"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3235711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
        <p:nvSpPr>
          <p:cNvPr id="6" name="TextBox 5">
            <a:extLst>
              <a:ext uri="{FF2B5EF4-FFF2-40B4-BE49-F238E27FC236}">
                <a16:creationId xmlns:a16="http://schemas.microsoft.com/office/drawing/2014/main" id="{0A9D2427-CBAA-1DD6-9458-6451DD48B7BA}"/>
              </a:ext>
            </a:extLst>
          </p:cNvPr>
          <p:cNvSpPr txBox="1"/>
          <p:nvPr/>
        </p:nvSpPr>
        <p:spPr>
          <a:xfrm>
            <a:off x="702586" y="5835754"/>
            <a:ext cx="4243589"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rgbClr val="FF0000"/>
                </a:solidFill>
              </a:rPr>
              <a:t>Wasted productivity can occur through each phase’s QA process</a:t>
            </a: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12999</TotalTime>
  <Words>3199</Words>
  <Application>Microsoft Office PowerPoint</Application>
  <PresentationFormat>Widescreen</PresentationFormat>
  <Paragraphs>342</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Times New Roman</vt:lpstr>
      <vt:lpstr>Calibri</vt:lpstr>
      <vt:lpstr>Verdana</vt:lpstr>
      <vt:lpstr>Office Theme</vt:lpstr>
      <vt:lpstr>CS 4530: Fundamentals of Software Engineering Module 6.1: Software Development Processes</vt:lpstr>
      <vt:lpstr>Learning Goals for this Lesson</vt:lpstr>
      <vt:lpstr>Review: How to make sure we are building the right thing</vt:lpstr>
      <vt:lpstr>Software Process: Code + Fix</vt:lpstr>
      <vt:lpstr>A brief history of software planning</vt:lpstr>
      <vt:lpstr>The Waterfall Process Manages Risk by Phase-Boxing</vt:lpstr>
      <vt:lpstr>Phase-boxing manages risk by discovering defects early</vt:lpstr>
      <vt:lpstr>Waterfall Model: Applications</vt:lpstr>
      <vt:lpstr>Waterfall Model adds process overhead</vt:lpstr>
      <vt:lpstr>Waterfall Model Reduces Risk by Preventing Change</vt:lpstr>
      <vt:lpstr>Waterfall Variation: Iterative Process (~1980s)</vt:lpstr>
      <vt:lpstr>The Agile Model Reduces Risk by Embracing Change (~2000)</vt:lpstr>
      <vt:lpstr>Agile Manifesto</vt:lpstr>
      <vt:lpstr>Agile Values Embrace Change</vt:lpstr>
      <vt:lpstr>Agile Practice: Everyone is Responsible for Quality</vt:lpstr>
      <vt:lpstr>Agile Processes are Iterative</vt:lpstr>
      <vt:lpstr>Agile Processes Reduce Risk by Time Boxing</vt:lpstr>
      <vt:lpstr>Agile Practice: Test Driven Development (TDD)</vt:lpstr>
      <vt:lpstr>The TDD Cycle (from Module 02)</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6.1: Software Development Processes</dc:title>
  <dc:creator>Mitchell Wand</dc:creator>
  <cp:lastModifiedBy>Mitchell Wand</cp:lastModifiedBy>
  <cp:revision>204</cp:revision>
  <dcterms:created xsi:type="dcterms:W3CDTF">2021-01-07T15:19:22Z</dcterms:created>
  <dcterms:modified xsi:type="dcterms:W3CDTF">2023-01-20T00:07:03Z</dcterms:modified>
</cp:coreProperties>
</file>